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_rels/presentation.xml.rels" ContentType="application/vnd.openxmlformats-package.relationships+xml"/>
  <Override PartName="/ppt/notesSlides/_rels/notesSlide15.xml.rels" ContentType="application/vnd.openxmlformats-package.relationships+xml"/>
  <Override PartName="/ppt/notesSlides/notesSlide15.xml" ContentType="application/vnd.openxmlformats-officedocument.presentationml.notesSlide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4.xml.rels" ContentType="application/vnd.openxmlformats-package.relationships+xml"/>
  <Override PartName="/ppt/slides/_rels/slide25.xml.rels" ContentType="application/vnd.openxmlformats-package.relationships+xml"/>
  <Override PartName="/ppt/slides/_rels/slide13.xml.rels" ContentType="application/vnd.openxmlformats-package.relationships+xml"/>
  <Override PartName="/ppt/slides/_rels/slide20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6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5.xml.rels" ContentType="application/vnd.openxmlformats-package.relationships+xml"/>
  <Override PartName="/ppt/slides/_rels/slide17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3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05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_rels/slideLayout108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media/image51.png" ContentType="image/png"/>
  <Override PartName="/ppt/media/image49.png" ContentType="image/png"/>
  <Override PartName="/ppt/media/image46.png" ContentType="image/png"/>
  <Override PartName="/ppt/media/image43.png" ContentType="image/png"/>
  <Override PartName="/ppt/media/image42.png" ContentType="image/png"/>
  <Override PartName="/ppt/media/image41.png" ContentType="image/png"/>
  <Override PartName="/ppt/media/image36.png" ContentType="image/png"/>
  <Override PartName="/ppt/media/image32.png" ContentType="image/png"/>
  <Override PartName="/ppt/media/image37.png" ContentType="image/png"/>
  <Override PartName="/ppt/media/image31.png" ContentType="image/png"/>
  <Override PartName="/ppt/media/image27.png" ContentType="image/png"/>
  <Override PartName="/ppt/media/image26.png" ContentType="image/png"/>
  <Override PartName="/ppt/media/image45.png" ContentType="image/png"/>
  <Override PartName="/ppt/media/image44.png" ContentType="image/png"/>
  <Override PartName="/ppt/media/image30.png" ContentType="image/png"/>
  <Override PartName="/ppt/media/image50.png" ContentType="image/png"/>
  <Override PartName="/ppt/media/image25.jpeg" ContentType="image/jpeg"/>
  <Override PartName="/ppt/media/image20.png" ContentType="image/png"/>
  <Override PartName="/ppt/media/image38.png" ContentType="image/png"/>
  <Override PartName="/ppt/media/image33.png" ContentType="image/png"/>
  <Override PartName="/ppt/media/image19.jpeg" ContentType="image/jpeg"/>
  <Override PartName="/ppt/media/image28.png" ContentType="image/png"/>
  <Override PartName="/ppt/media/image52.png" ContentType="image/png"/>
  <Override PartName="/ppt/media/image16.jpeg" ContentType="image/jpeg"/>
  <Override PartName="/ppt/media/image18.png" ContentType="image/png"/>
  <Override PartName="/ppt/media/image13.jpeg" ContentType="image/jpeg"/>
  <Override PartName="/ppt/media/image23.png" ContentType="image/png"/>
  <Override PartName="/ppt/media/image39.png" ContentType="image/png"/>
  <Override PartName="/ppt/media/image35.png" ContentType="image/png"/>
  <Override PartName="/ppt/media/image12.png" ContentType="image/png"/>
  <Override PartName="/ppt/media/image11.png" ContentType="image/png"/>
  <Override PartName="/ppt/media/image22.jpeg" ContentType="image/jpeg"/>
  <Override PartName="/ppt/media/image48.png" ContentType="image/png"/>
  <Override PartName="/ppt/media/image15.png" ContentType="image/png"/>
  <Override PartName="/ppt/media/image9.png" ContentType="image/png"/>
  <Override PartName="/ppt/media/image40.png" ContentType="image/png"/>
  <Override PartName="/ppt/media/image8.png" ContentType="image/png"/>
  <Override PartName="/ppt/media/image29.png" ContentType="image/png"/>
  <Override PartName="/ppt/media/image7.jpeg" ContentType="image/jpeg"/>
  <Override PartName="/ppt/media/image24.png" ContentType="image/png"/>
  <Override PartName="/ppt/media/image21.png" ContentType="image/png"/>
  <Override PartName="/ppt/media/image34.png" ContentType="image/png"/>
  <Override PartName="/ppt/media/image6.png" ContentType="image/png"/>
  <Override PartName="/ppt/media/image10.jpeg" ContentType="image/jpeg"/>
  <Override PartName="/ppt/media/image5.png" ContentType="image/png"/>
  <Override PartName="/ppt/media/image4.jpeg" ContentType="image/jpeg"/>
  <Override PartName="/ppt/media/image17.png" ContentType="image/png"/>
  <Override PartName="/ppt/media/image14.png" ContentType="image/png"/>
  <Override PartName="/ppt/media/image3.png" ContentType="image/png"/>
  <Override PartName="/ppt/media/image47.png" ContentType="image/png"/>
  <Override PartName="/ppt/media/image2.png" ContentType="image/png"/>
  <Override PartName="/ppt/media/image1.jpeg" ContentType="image/jpeg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slideMaster9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</Types>
</file>

<file path=_rels/.rels><?xml version="1.0" encoding="UTF-8"?>
<Relationships xmlns="http://schemas.openxmlformats.org/package/2006/relationships"><Relationship Id="rId1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lang="es-GT" sz="2000">
                <a:latin typeface="Arial"/>
              </a:rPr>
              <a:t>Pulse para editar el formato de las notas</a:t>
            </a:r>
            <a:endParaRPr/>
          </a:p>
        </p:txBody>
      </p:sp>
      <p:sp>
        <p:nvSpPr>
          <p:cNvPr id="33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lang="es-GT" sz="1400">
                <a:latin typeface="Times New Roman"/>
              </a:rPr>
              <a:t>&lt;encabezamiento&gt;</a:t>
            </a:r>
            <a:endParaRPr/>
          </a:p>
        </p:txBody>
      </p:sp>
      <p:sp>
        <p:nvSpPr>
          <p:cNvPr id="338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lang="es-GT" sz="1400">
                <a:latin typeface="Times New Roman"/>
              </a:rPr>
              <a:t>&lt;fecha/hora&gt;</a:t>
            </a:r>
            <a:endParaRPr/>
          </a:p>
        </p:txBody>
      </p:sp>
      <p:sp>
        <p:nvSpPr>
          <p:cNvPr id="339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lang="es-GT" sz="1400">
                <a:latin typeface="Times New Roman"/>
              </a:rPr>
              <a:t>&lt;pie de página&gt;</a:t>
            </a:r>
            <a:endParaRPr/>
          </a:p>
        </p:txBody>
      </p:sp>
      <p:sp>
        <p:nvSpPr>
          <p:cNvPr id="340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C972AC5E-578B-4878-95C7-3F050165C3F8}" type="slidenum">
              <a:rPr lang="es-GT" sz="1400">
                <a:latin typeface="Times New Roman"/>
              </a:rPr>
              <a:t>&lt;número&gt;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1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84AC7DC7-B28D-41C5-ACDC-246EA143A2C0}" type="slidenum">
              <a:rPr lang="es-GT" sz="1200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/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6.png"/><Relationship Id="rId3" Type="http://schemas.openxmlformats.org/officeDocument/2006/relationships/image" Target="../media/image27.png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34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35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183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84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20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21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57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58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294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95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25.jpe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14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186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22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26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297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  <p:sp>
        <p:nvSpPr>
          <p:cNvPr id="299" name="PlaceHolder 4"/>
          <p:cNvSpPr>
            <a:spLocks noGrp="1"/>
          </p:cNvSpPr>
          <p:nvPr>
            <p:ph type="dt"/>
          </p:nvPr>
        </p:nvSpPr>
        <p:spPr>
          <a:xfrm>
            <a:off x="457200" y="4685760"/>
            <a:ext cx="2130120" cy="354240"/>
          </a:xfrm>
          <a:prstGeom prst="rect">
            <a:avLst/>
          </a:prstGeom>
        </p:spPr>
        <p:txBody>
          <a:bodyPr lIns="0" rIns="0" tIns="0" bIns="0"/>
          <a:p>
            <a:r>
              <a:rPr lang="es-GT" sz="1400">
                <a:latin typeface="Times New Roman"/>
              </a:rPr>
              <a:t>&lt;fecha/hora&gt;</a:t>
            </a:r>
            <a:endParaRPr/>
          </a:p>
        </p:txBody>
      </p:sp>
      <p:sp>
        <p:nvSpPr>
          <p:cNvPr id="300" name="PlaceHolder 5"/>
          <p:cNvSpPr>
            <a:spLocks noGrp="1"/>
          </p:cNvSpPr>
          <p:nvPr>
            <p:ph type="ftr"/>
          </p:nvPr>
        </p:nvSpPr>
        <p:spPr>
          <a:xfrm>
            <a:off x="3126960" y="4685760"/>
            <a:ext cx="2898000" cy="35424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lang="es-GT" sz="1400">
                <a:latin typeface="Times New Roman"/>
              </a:rPr>
              <a:t>&lt;pie de página&gt;</a:t>
            </a:r>
            <a:endParaRPr/>
          </a:p>
        </p:txBody>
      </p:sp>
      <p:sp>
        <p:nvSpPr>
          <p:cNvPr id="301" name="PlaceHolder 6"/>
          <p:cNvSpPr>
            <a:spLocks noGrp="1"/>
          </p:cNvSpPr>
          <p:nvPr>
            <p:ph type="sldNum"/>
          </p:nvPr>
        </p:nvSpPr>
        <p:spPr>
          <a:xfrm>
            <a:off x="6555960" y="4685760"/>
            <a:ext cx="2130120" cy="354240"/>
          </a:xfrm>
          <a:prstGeom prst="rect">
            <a:avLst/>
          </a:prstGeom>
        </p:spPr>
        <p:txBody>
          <a:bodyPr lIns="0" rIns="0" tIns="0" bIns="0"/>
          <a:p>
            <a:pPr algn="r"/>
            <a:fld id="{62061641-80A0-4940-AD13-45787D54C5D1}" type="slidenum">
              <a:rPr lang="es-GT" sz="1400">
                <a:latin typeface="Times New Roman"/>
              </a:rPr>
              <a:t>&lt;número&gt;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7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7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9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8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8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3528000" y="720000"/>
            <a:ext cx="5326920" cy="86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r>
              <a:rPr lang="es-GT" sz="2800" strike="noStrike">
                <a:solidFill>
                  <a:srgbClr val="ffffff"/>
                </a:solidFill>
                <a:latin typeface="Calibri"/>
                <a:ea typeface="DejaVu Sans"/>
              </a:rPr>
              <a:t>Redes Neuronales Recurrentes con memoria para procesamiento de texto natura</a:t>
            </a:r>
            <a:r>
              <a:rPr lang="es-GT" sz="3600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/>
          </a:p>
          <a:p>
            <a:pPr algn="r">
              <a:lnSpc>
                <a:spcPct val="100000"/>
              </a:lnSpc>
            </a:pPr>
            <a:endParaRPr/>
          </a:p>
        </p:txBody>
      </p:sp>
      <p:sp>
        <p:nvSpPr>
          <p:cNvPr id="342" name="CustomShape 2"/>
          <p:cNvSpPr/>
          <p:nvPr/>
        </p:nvSpPr>
        <p:spPr>
          <a:xfrm>
            <a:off x="3312000" y="2232000"/>
            <a:ext cx="5687280" cy="110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es-GT" sz="2800" strike="noStrike">
                <a:solidFill>
                  <a:srgbClr val="000000"/>
                </a:solidFill>
                <a:latin typeface="Calibri"/>
                <a:ea typeface="DejaVu Sans"/>
              </a:rPr>
              <a:t>Luis Fernando Leal</a:t>
            </a:r>
            <a:endParaRPr/>
          </a:p>
          <a:p>
            <a:pPr algn="r">
              <a:lnSpc>
                <a:spcPct val="100000"/>
              </a:lnSpc>
            </a:pPr>
            <a:r>
              <a:rPr lang="es-GT" sz="2800" strike="noStrike">
                <a:solidFill>
                  <a:srgbClr val="000000"/>
                </a:solidFill>
                <a:latin typeface="Calibri"/>
                <a:ea typeface="DejaVu Sans"/>
              </a:rPr>
              <a:t>Septiembre 2017</a:t>
            </a:r>
            <a:endParaRPr/>
          </a:p>
          <a:p>
            <a:pPr algn="r"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" descr=""/>
          <p:cNvPicPr/>
          <p:nvPr/>
        </p:nvPicPr>
        <p:blipFill>
          <a:blip r:embed="rId1"/>
          <a:stretch/>
        </p:blipFill>
        <p:spPr>
          <a:xfrm>
            <a:off x="3096000" y="792000"/>
            <a:ext cx="4948920" cy="3384000"/>
          </a:xfrm>
          <a:prstGeom prst="rect">
            <a:avLst/>
          </a:prstGeom>
          <a:ln>
            <a:noFill/>
          </a:ln>
        </p:spPr>
      </p:pic>
      <p:sp>
        <p:nvSpPr>
          <p:cNvPr id="380" name="TextShape 1"/>
          <p:cNvSpPr txBox="1"/>
          <p:nvPr/>
        </p:nvSpPr>
        <p:spPr>
          <a:xfrm>
            <a:off x="2952000" y="432000"/>
            <a:ext cx="50072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s-GT">
                <a:latin typeface="Arial"/>
              </a:rPr>
              <a:t>Pesos en las conexiones(aprendidos por la red)</a:t>
            </a:r>
            <a:endParaRPr/>
          </a:p>
        </p:txBody>
      </p:sp>
      <p:sp>
        <p:nvSpPr>
          <p:cNvPr id="381" name="TextShape 2"/>
          <p:cNvSpPr txBox="1"/>
          <p:nvPr/>
        </p:nvSpPr>
        <p:spPr>
          <a:xfrm>
            <a:off x="3384000" y="4320000"/>
            <a:ext cx="4849200" cy="42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s-GT">
                <a:latin typeface="Arial"/>
              </a:rPr>
              <a:t>Ejemplo en Python. Creditos: Luis Leal</a:t>
            </a:r>
            <a:endParaRPr/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2329200" y="133200"/>
            <a:ext cx="6670080" cy="353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lang="es-GT" sz="2400" strike="noStrike">
                <a:solidFill>
                  <a:srgbClr val="000000"/>
                </a:solidFill>
                <a:latin typeface="Arial"/>
                <a:ea typeface="DejaVu Sans"/>
              </a:rPr>
              <a:t>Pero...cuando un ser humano lee,no lo hace palabra por palabra(basado en la existencia de palabras aisladamente) , existen dependencias y contexto en el texto,nuestros pensamientos tienen persistencia,una red simple no puede hacer esto. Alternativas?</a:t>
            </a:r>
            <a:endParaRPr/>
          </a:p>
        </p:txBody>
      </p:sp>
      <p:pic>
        <p:nvPicPr>
          <p:cNvPr id="383" name="" descr=""/>
          <p:cNvPicPr/>
          <p:nvPr/>
        </p:nvPicPr>
        <p:blipFill>
          <a:blip r:embed="rId1"/>
          <a:stretch/>
        </p:blipFill>
        <p:spPr>
          <a:xfrm>
            <a:off x="4680000" y="3168000"/>
            <a:ext cx="2088000" cy="165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601560" y="433800"/>
            <a:ext cx="809208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lang="es-GT" sz="3600" strike="noStrike">
                <a:solidFill>
                  <a:srgbClr val="002060"/>
                </a:solidFill>
                <a:latin typeface="Calibri"/>
                <a:ea typeface="DejaVu Sans"/>
              </a:rPr>
              <a:t>Redes recurrentes</a:t>
            </a:r>
            <a:endParaRPr/>
          </a:p>
        </p:txBody>
      </p:sp>
      <p:sp>
        <p:nvSpPr>
          <p:cNvPr id="385" name="CustomShape 2"/>
          <p:cNvSpPr/>
          <p:nvPr/>
        </p:nvSpPr>
        <p:spPr>
          <a:xfrm>
            <a:off x="536760" y="1641240"/>
            <a:ext cx="403884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s-GT" sz="2400" strike="noStrike">
                <a:solidFill>
                  <a:srgbClr val="000000"/>
                </a:solidFill>
                <a:latin typeface="Calibri"/>
                <a:ea typeface="DejaVu Sans"/>
              </a:rPr>
              <a:t>Características y ventajas</a:t>
            </a:r>
            <a:endParaRPr/>
          </a:p>
        </p:txBody>
      </p:sp>
      <p:sp>
        <p:nvSpPr>
          <p:cNvPr id="386" name="CustomShape 3"/>
          <p:cNvSpPr/>
          <p:nvPr/>
        </p:nvSpPr>
        <p:spPr>
          <a:xfrm>
            <a:off x="536760" y="2113560"/>
            <a:ext cx="4038840" cy="227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Conexiones cíclicas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Mantienen información del pasado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Su salida es función de su entrada actual, y de su pasado</a:t>
            </a:r>
            <a:endParaRPr/>
          </a:p>
        </p:txBody>
      </p:sp>
      <p:pic>
        <p:nvPicPr>
          <p:cNvPr id="387" name="" descr=""/>
          <p:cNvPicPr/>
          <p:nvPr/>
        </p:nvPicPr>
        <p:blipFill>
          <a:blip r:embed="rId1"/>
          <a:stretch/>
        </p:blipFill>
        <p:spPr>
          <a:xfrm>
            <a:off x="5184000" y="1800000"/>
            <a:ext cx="3672000" cy="1800000"/>
          </a:xfrm>
          <a:prstGeom prst="rect">
            <a:avLst/>
          </a:prstGeom>
          <a:ln>
            <a:noFill/>
          </a:ln>
        </p:spPr>
      </p:pic>
      <p:sp>
        <p:nvSpPr>
          <p:cNvPr id="388" name="TextShape 4"/>
          <p:cNvSpPr txBox="1"/>
          <p:nvPr/>
        </p:nvSpPr>
        <p:spPr>
          <a:xfrm>
            <a:off x="5544000" y="3861720"/>
            <a:ext cx="2881440" cy="602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lang="es-GT">
                <a:latin typeface="Arial"/>
              </a:rPr>
              <a:t>Red recurrente. </a:t>
            </a:r>
            <a:r>
              <a:rPr lang="es-GT">
                <a:latin typeface="Arial"/>
              </a:rPr>
              <a:t>
</a:t>
            </a:r>
            <a:r>
              <a:rPr lang="es-GT">
                <a:latin typeface="Arial"/>
              </a:rPr>
              <a:t>Creditos :</a:t>
            </a:r>
            <a:r>
              <a:rPr lang="es-GT" strike="noStrike">
                <a:latin typeface="Arial"/>
              </a:rPr>
              <a:t>Christopher Olah</a:t>
            </a:r>
            <a:endParaRPr/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601560" y="433800"/>
            <a:ext cx="809208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lang="es-GT" sz="3600" strike="noStrike">
                <a:solidFill>
                  <a:srgbClr val="002060"/>
                </a:solidFill>
                <a:latin typeface="Calibri"/>
                <a:ea typeface="DejaVu Sans"/>
              </a:rPr>
              <a:t>Redes recurrentes</a:t>
            </a:r>
            <a:endParaRPr/>
          </a:p>
        </p:txBody>
      </p:sp>
      <p:sp>
        <p:nvSpPr>
          <p:cNvPr id="390" name="CustomShape 2"/>
          <p:cNvSpPr/>
          <p:nvPr/>
        </p:nvSpPr>
        <p:spPr>
          <a:xfrm>
            <a:off x="536760" y="1641240"/>
            <a:ext cx="403884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1" name="CustomShape 3"/>
          <p:cNvSpPr/>
          <p:nvPr/>
        </p:nvSpPr>
        <p:spPr>
          <a:xfrm>
            <a:off x="4572000" y="1641240"/>
            <a:ext cx="404028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s-GT" sz="2400" strike="noStrike">
                <a:solidFill>
                  <a:srgbClr val="000000"/>
                </a:solidFill>
                <a:latin typeface="Calibri"/>
                <a:ea typeface="DejaVu Sans"/>
              </a:rPr>
              <a:t>Dificultades</a:t>
            </a:r>
            <a:endParaRPr/>
          </a:p>
        </p:txBody>
      </p:sp>
      <p:sp>
        <p:nvSpPr>
          <p:cNvPr id="392" name="CustomShape 4"/>
          <p:cNvSpPr/>
          <p:nvPr/>
        </p:nvSpPr>
        <p:spPr>
          <a:xfrm>
            <a:off x="4572000" y="2113560"/>
            <a:ext cx="4040280" cy="227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Necesitan mas data para aprender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Mayor dificultad de implementación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Sufren de “Vanishing gradient”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Persisten información a muy  corto plazo</a:t>
            </a:r>
            <a:endParaRPr/>
          </a:p>
        </p:txBody>
      </p:sp>
      <p:pic>
        <p:nvPicPr>
          <p:cNvPr id="393" name="" descr=""/>
          <p:cNvPicPr/>
          <p:nvPr/>
        </p:nvPicPr>
        <p:blipFill>
          <a:blip r:embed="rId1"/>
          <a:stretch/>
        </p:blipFill>
        <p:spPr>
          <a:xfrm>
            <a:off x="864000" y="1512000"/>
            <a:ext cx="3028680" cy="3219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2281320" y="281160"/>
            <a:ext cx="610668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s-GT" sz="3600" strike="noStrike">
                <a:solidFill>
                  <a:srgbClr val="00aacc"/>
                </a:solidFill>
                <a:latin typeface="Calibri"/>
                <a:ea typeface="DejaVu Sans"/>
              </a:rPr>
              <a:t>LSTM(Long Short Term Memory)</a:t>
            </a:r>
            <a:endParaRPr/>
          </a:p>
        </p:txBody>
      </p:sp>
      <p:sp>
        <p:nvSpPr>
          <p:cNvPr id="395" name="CustomShape 2"/>
          <p:cNvSpPr/>
          <p:nvPr/>
        </p:nvSpPr>
        <p:spPr>
          <a:xfrm>
            <a:off x="2281320" y="1044720"/>
            <a:ext cx="6106680" cy="366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6" name="CustomShape 3"/>
          <p:cNvSpPr/>
          <p:nvPr/>
        </p:nvSpPr>
        <p:spPr>
          <a:xfrm>
            <a:off x="2157480" y="1433160"/>
            <a:ext cx="6482160" cy="202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000" strike="noStrike">
                <a:solidFill>
                  <a:srgbClr val="000000"/>
                </a:solidFill>
                <a:latin typeface="Calibri"/>
                <a:ea typeface="DejaVu Sans"/>
              </a:rPr>
              <a:t>Tipo de red recurrente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000" strike="noStrike">
                <a:solidFill>
                  <a:srgbClr val="000000"/>
                </a:solidFill>
                <a:latin typeface="Calibri"/>
                <a:ea typeface="DejaVu Sans"/>
              </a:rPr>
              <a:t>Utiliza celdas de memoria</a:t>
            </a:r>
            <a:endParaRPr/>
          </a:p>
          <a:p>
            <a:pPr lvl="1" algn="just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s-GT" sz="2000" strike="noStrike">
                <a:solidFill>
                  <a:srgbClr val="000000"/>
                </a:solidFill>
                <a:latin typeface="Calibri"/>
                <a:ea typeface="DejaVu Sans"/>
              </a:rPr>
              <a:t>Cada celda tiene un vector de “estado”</a:t>
            </a:r>
            <a:endParaRPr/>
          </a:p>
          <a:p>
            <a:pPr lvl="1" algn="just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s-GT" sz="2000" strike="noStrike">
                <a:solidFill>
                  <a:srgbClr val="000000"/>
                </a:solidFill>
                <a:latin typeface="Calibri"/>
                <a:ea typeface="DejaVu Sans"/>
              </a:rPr>
              <a:t>El vector de estado es controlado por “puertas” que aprenden que información retener  y cual desechar.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000" strike="noStrike">
                <a:solidFill>
                  <a:srgbClr val="000000"/>
                </a:solidFill>
                <a:latin typeface="Calibri"/>
                <a:ea typeface="DejaVu Sans"/>
              </a:rPr>
              <a:t>Esto les permite guardar información a largo plazo y usar el vector de estado para manejar contexto y dependencias.</a:t>
            </a:r>
            <a:endParaRPr/>
          </a:p>
        </p:txBody>
      </p:sp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" descr=""/>
          <p:cNvPicPr/>
          <p:nvPr/>
        </p:nvPicPr>
        <p:blipFill>
          <a:blip r:embed="rId1"/>
          <a:stretch/>
        </p:blipFill>
        <p:spPr>
          <a:xfrm>
            <a:off x="1056600" y="1296000"/>
            <a:ext cx="7019280" cy="2618640"/>
          </a:xfrm>
          <a:prstGeom prst="rect">
            <a:avLst/>
          </a:prstGeom>
          <a:ln>
            <a:noFill/>
          </a:ln>
        </p:spPr>
      </p:pic>
      <p:sp>
        <p:nvSpPr>
          <p:cNvPr id="398" name="CustomShape 1"/>
          <p:cNvSpPr/>
          <p:nvPr/>
        </p:nvSpPr>
        <p:spPr>
          <a:xfrm>
            <a:off x="2016000" y="4005720"/>
            <a:ext cx="662364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s-GT" strike="noStrike">
                <a:latin typeface="Arial"/>
              </a:rPr>
              <a:t>Red LSTM de 3 pasos – Creditos: Christopher Olah </a:t>
            </a:r>
            <a:endParaRPr/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3384000" y="432000"/>
            <a:ext cx="563400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es-GT" sz="2800" strike="noStrike">
                <a:solidFill>
                  <a:srgbClr val="002060"/>
                </a:solidFill>
                <a:latin typeface="Calibri"/>
                <a:ea typeface="DejaVu Sans"/>
              </a:rPr>
              <a:t>Ejemplos aplicados a NLP</a:t>
            </a:r>
            <a:endParaRPr/>
          </a:p>
        </p:txBody>
      </p:sp>
      <p:sp>
        <p:nvSpPr>
          <p:cNvPr id="400" name="CustomShape 2"/>
          <p:cNvSpPr/>
          <p:nvPr/>
        </p:nvSpPr>
        <p:spPr>
          <a:xfrm>
            <a:off x="720000" y="1237680"/>
            <a:ext cx="33868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s-GT" strike="noStrike">
                <a:latin typeface="Arial"/>
              </a:rPr>
              <a:t>Análisis de emociones en texto:</a:t>
            </a:r>
            <a:endParaRPr/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3384000" y="432000"/>
            <a:ext cx="563400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es-GT" sz="2800" strike="noStrike">
                <a:solidFill>
                  <a:srgbClr val="002060"/>
                </a:solidFill>
                <a:latin typeface="Calibri"/>
                <a:ea typeface="DejaVu Sans"/>
              </a:rPr>
              <a:t>Ejemplos aplicados a NLP</a:t>
            </a:r>
            <a:endParaRPr/>
          </a:p>
        </p:txBody>
      </p:sp>
      <p:sp>
        <p:nvSpPr>
          <p:cNvPr id="402" name="CustomShape 2"/>
          <p:cNvSpPr/>
          <p:nvPr/>
        </p:nvSpPr>
        <p:spPr>
          <a:xfrm>
            <a:off x="720000" y="1237680"/>
            <a:ext cx="44568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s-GT" strike="noStrike">
                <a:latin typeface="Arial"/>
              </a:rPr>
              <a:t>Traductor de lenguajes usando “seq2seq”:</a:t>
            </a:r>
            <a:endParaRPr/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3384000" y="432000"/>
            <a:ext cx="563400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es-GT" sz="2800" strike="noStrike">
                <a:solidFill>
                  <a:srgbClr val="002060"/>
                </a:solidFill>
                <a:latin typeface="Calibri"/>
                <a:ea typeface="DejaVu Sans"/>
              </a:rPr>
              <a:t>Ejemplos aplicados a NLP</a:t>
            </a:r>
            <a:endParaRPr/>
          </a:p>
        </p:txBody>
      </p:sp>
      <p:sp>
        <p:nvSpPr>
          <p:cNvPr id="404" name="CustomShape 2"/>
          <p:cNvSpPr/>
          <p:nvPr/>
        </p:nvSpPr>
        <p:spPr>
          <a:xfrm>
            <a:off x="720000" y="1237680"/>
            <a:ext cx="8426520" cy="162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trike="noStrike">
                <a:latin typeface="Arial"/>
              </a:rPr>
              <a:t>Modelo generativo</a:t>
            </a:r>
            <a:r>
              <a:rPr lang="es-GT" strike="noStrike">
                <a:latin typeface="Arial"/>
              </a:rPr>
              <a:t>: Hemos visto modelos discriminatorios, un modelo generativo es aquel que en lugar de obtener una clasificación o una representación equivalente de sus datos de entrada, es entrenado para generar por si mismo datos con similitudes a sus datos de entrenamiento.</a:t>
            </a:r>
            <a:endParaRPr/>
          </a:p>
          <a:p>
            <a:r>
              <a:rPr b="1" lang="es-GT" strike="noStrike">
                <a:latin typeface="Arial"/>
              </a:rPr>
              <a:t>Ejemplo: Love-Poe(en desarrollo) </a:t>
            </a:r>
            <a:r>
              <a:rPr lang="es-GT" strike="noStrike">
                <a:latin typeface="Arial"/>
              </a:rPr>
              <a:t>Es un bot que genera literatura de horror</a:t>
            </a:r>
            <a:endParaRPr/>
          </a:p>
          <a:p>
            <a:r>
              <a:rPr lang="es-GT" strike="noStrike">
                <a:latin typeface="Arial"/>
              </a:rPr>
              <a:t>Aprendiendo de 2 conocidos autores Lovecraft y Poe.</a:t>
            </a:r>
            <a:endParaRPr/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3384000" y="432000"/>
            <a:ext cx="5634000" cy="57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lang="es-GT" sz="2800" strike="noStrike">
                <a:solidFill>
                  <a:srgbClr val="002060"/>
                </a:solidFill>
                <a:latin typeface="Calibri"/>
                <a:ea typeface="DejaVu Sans"/>
              </a:rPr>
              <a:t>Ejemplos aplicados a NLP</a:t>
            </a:r>
            <a:endParaRPr/>
          </a:p>
        </p:txBody>
      </p:sp>
      <p:sp>
        <p:nvSpPr>
          <p:cNvPr id="406" name="CustomShape 2"/>
          <p:cNvSpPr/>
          <p:nvPr/>
        </p:nvSpPr>
        <p:spPr>
          <a:xfrm>
            <a:off x="113040" y="1080000"/>
            <a:ext cx="8670600" cy="475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s-GT" sz="1600" strike="noStrike">
                <a:latin typeface="Arial"/>
              </a:rPr>
              <a:t>Aplicación en la industria(y relación con business inteligence/data warehousing)</a:t>
            </a:r>
            <a:endParaRPr/>
          </a:p>
          <a:p>
            <a:pPr algn="just">
              <a:lnSpc>
                <a:spcPct val="100000"/>
              </a:lnSpc>
            </a:pPr>
            <a:r>
              <a:rPr lang="es-GT" sz="1600" strike="noStrike">
                <a:latin typeface="Arial"/>
              </a:rPr>
              <a:t> </a:t>
            </a:r>
            <a:r>
              <a:rPr lang="es-GT" sz="1600" strike="noStrike">
                <a:latin typeface="Arial"/>
              </a:rPr>
              <a:t>Mes a mes , la empresa envía encuestas  abiertas a nuevos usuarios y estos escriben sus respuestas con texto libre. A la empresa le interesa analizar estas respuestas de una manera estandarizada,pero el texto libre no permite esto. Por lo cual una persona lee encuesta por encuesta y las agrupa para luego generar manualmente un reporte. Problemas?</a:t>
            </a:r>
            <a:endParaRPr/>
          </a:p>
          <a:p>
            <a:pPr algn="just">
              <a:lnSpc>
                <a:spcPct val="100000"/>
              </a:lnSpc>
              <a:buFont typeface="Liberation Serif"/>
              <a:buAutoNum type="arabicParenR"/>
            </a:pPr>
            <a:r>
              <a:rPr lang="es-GT" sz="1600" strike="noStrike">
                <a:latin typeface="Arial"/>
              </a:rPr>
              <a:t>El numero de usuarios nuevos ha incrementado y demanda mucho trabajo.</a:t>
            </a:r>
            <a:endParaRPr/>
          </a:p>
          <a:p>
            <a:pPr algn="just">
              <a:lnSpc>
                <a:spcPct val="100000"/>
              </a:lnSpc>
              <a:buFont typeface="Liberation Serif"/>
              <a:buAutoNum type="arabicParenR"/>
            </a:pPr>
            <a:r>
              <a:rPr lang="es-GT" sz="1600" strike="noStrike">
                <a:latin typeface="Arial"/>
              </a:rPr>
              <a:t>El reporte se genera manualmente por lo cual solo es analizado aisladamente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  <a:p>
            <a:pPr algn="just">
              <a:lnSpc>
                <a:spcPct val="100000"/>
              </a:lnSpc>
            </a:pPr>
            <a:r>
              <a:rPr lang="es-GT" sz="1600" strike="noStrike">
                <a:latin typeface="Arial"/>
              </a:rPr>
              <a:t>Solución? </a:t>
            </a:r>
            <a:endParaRPr/>
          </a:p>
          <a:p>
            <a:pPr algn="just">
              <a:lnSpc>
                <a:spcPct val="100000"/>
              </a:lnSpc>
            </a:pPr>
            <a:r>
              <a:rPr lang="es-GT" sz="1600" strike="noStrike">
                <a:latin typeface="Arial"/>
              </a:rPr>
              <a:t>1) Con las encuestas(y reporte) de meses anteriores, entrenamos un bot</a:t>
            </a:r>
            <a:endParaRPr/>
          </a:p>
          <a:p>
            <a:pPr algn="just">
              <a:lnSpc>
                <a:spcPct val="100000"/>
              </a:lnSpc>
            </a:pPr>
            <a:r>
              <a:rPr lang="es-GT" sz="1600" strike="noStrike">
                <a:latin typeface="Arial"/>
              </a:rPr>
              <a:t>utilizando Deep Learning que aprende a realizar la tarea que la persona realiza mes</a:t>
            </a:r>
            <a:endParaRPr/>
          </a:p>
          <a:p>
            <a:pPr algn="just">
              <a:lnSpc>
                <a:spcPct val="100000"/>
              </a:lnSpc>
            </a:pPr>
            <a:r>
              <a:rPr lang="es-GT" sz="1600" strike="noStrike">
                <a:latin typeface="Arial"/>
              </a:rPr>
              <a:t>a mes. </a:t>
            </a:r>
            <a:endParaRPr/>
          </a:p>
          <a:p>
            <a:pPr algn="just">
              <a:lnSpc>
                <a:spcPct val="100000"/>
              </a:lnSpc>
            </a:pPr>
            <a:r>
              <a:rPr lang="es-GT" sz="1600" strike="noStrike">
                <a:latin typeface="Arial"/>
              </a:rPr>
              <a:t>2) Este bot sera integrado a un job de ETL que automáticamente llevará el resultado de una manera estructurada al data warehouse, para posterior análisis y permitir integración con otros datos de interés.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  <a:p>
            <a:pPr algn="just">
              <a:lnSpc>
                <a:spcPct val="100000"/>
              </a:lnSpc>
              <a:buFont typeface="Liberation Serif"/>
              <a:buAutoNum type="arabicParenR"/>
            </a:pPr>
            <a:r>
              <a:rPr lang="es-GT" strike="noStrike">
                <a:latin typeface="Arial"/>
              </a:rPr>
              <a:t> </a:t>
            </a:r>
            <a:endParaRPr/>
          </a:p>
          <a:p>
            <a:pPr algn="just">
              <a:lnSpc>
                <a:spcPct val="100000"/>
              </a:lnSpc>
            </a:pPr>
            <a:endParaRPr/>
          </a:p>
          <a:p>
            <a:pPr algn="just">
              <a:lnSpc>
                <a:spcPct val="100000"/>
              </a:lnSpc>
            </a:pPr>
            <a:endParaRPr/>
          </a:p>
          <a:p>
            <a:pPr algn="just"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448920" y="433800"/>
            <a:ext cx="824472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lang="es-GT" sz="3600" strike="noStrike">
                <a:solidFill>
                  <a:srgbClr val="002060"/>
                </a:solidFill>
                <a:latin typeface="Calibri"/>
                <a:ea typeface="DejaVu Sans"/>
              </a:rPr>
              <a:t>IA,ML,DL</a:t>
            </a:r>
            <a:endParaRPr/>
          </a:p>
        </p:txBody>
      </p:sp>
      <p:sp>
        <p:nvSpPr>
          <p:cNvPr id="344" name="CustomShape 2"/>
          <p:cNvSpPr/>
          <p:nvPr/>
        </p:nvSpPr>
        <p:spPr>
          <a:xfrm>
            <a:off x="448920" y="1350000"/>
            <a:ext cx="8244720" cy="351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800" strike="noStrike">
                <a:solidFill>
                  <a:srgbClr val="000000"/>
                </a:solidFill>
                <a:latin typeface="Calibri"/>
                <a:ea typeface="DejaVu Sans"/>
              </a:rPr>
              <a:t>Inteligencia Artificial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800" strike="noStrike">
                <a:solidFill>
                  <a:srgbClr val="000000"/>
                </a:solidFill>
                <a:latin typeface="Calibri"/>
                <a:ea typeface="DejaVu Sans"/>
              </a:rPr>
              <a:t>Machine Learning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800" strike="noStrike">
                <a:solidFill>
                  <a:srgbClr val="000000"/>
                </a:solidFill>
                <a:latin typeface="Calibri"/>
                <a:ea typeface="DejaVu Sans"/>
              </a:rPr>
              <a:t>Deep Learning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45" name="" descr=""/>
          <p:cNvPicPr/>
          <p:nvPr/>
        </p:nvPicPr>
        <p:blipFill>
          <a:blip r:embed="rId1"/>
          <a:stretch/>
        </p:blipFill>
        <p:spPr>
          <a:xfrm rot="21537000">
            <a:off x="4991760" y="1223640"/>
            <a:ext cx="3287880" cy="3312000"/>
          </a:xfrm>
          <a:prstGeom prst="rect">
            <a:avLst/>
          </a:prstGeom>
          <a:ln>
            <a:noFill/>
          </a:ln>
        </p:spPr>
      </p:pic>
      <p:pic>
        <p:nvPicPr>
          <p:cNvPr id="346" name="" descr=""/>
          <p:cNvPicPr/>
          <p:nvPr/>
        </p:nvPicPr>
        <p:blipFill>
          <a:blip r:embed="rId2"/>
          <a:stretch/>
        </p:blipFill>
        <p:spPr>
          <a:xfrm>
            <a:off x="1080000" y="2808000"/>
            <a:ext cx="2376000" cy="194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1008000" y="432000"/>
            <a:ext cx="809208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lang="es-GT" sz="2600" strike="noStrike">
                <a:solidFill>
                  <a:srgbClr val="002060"/>
                </a:solidFill>
                <a:latin typeface="Calibri"/>
                <a:ea typeface="DejaVu Sans"/>
              </a:rPr>
              <a:t>Tips y Técnicas Relacionadas</a:t>
            </a:r>
            <a:endParaRPr/>
          </a:p>
        </p:txBody>
      </p:sp>
      <p:sp>
        <p:nvSpPr>
          <p:cNvPr id="408" name="CustomShape 2"/>
          <p:cNvSpPr/>
          <p:nvPr/>
        </p:nvSpPr>
        <p:spPr>
          <a:xfrm>
            <a:off x="1544760" y="1105200"/>
            <a:ext cx="615888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s-GT" sz="2400" strike="noStrike">
                <a:solidFill>
                  <a:srgbClr val="000000"/>
                </a:solidFill>
                <a:latin typeface="Calibri"/>
                <a:ea typeface="DejaVu Sans"/>
              </a:rPr>
              <a:t>Word2Vec embeddings</a:t>
            </a:r>
            <a:endParaRPr/>
          </a:p>
        </p:txBody>
      </p:sp>
      <p:sp>
        <p:nvSpPr>
          <p:cNvPr id="409" name="CustomShape 3"/>
          <p:cNvSpPr/>
          <p:nvPr/>
        </p:nvSpPr>
        <p:spPr>
          <a:xfrm>
            <a:off x="352800" y="1656000"/>
            <a:ext cx="8502840" cy="338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s-GT" strike="noStrike">
                <a:solidFill>
                  <a:srgbClr val="000000"/>
                </a:solidFill>
                <a:latin typeface="Calibri"/>
                <a:ea typeface="DejaVu Sans"/>
              </a:rPr>
              <a:t>Método de aprendizaje no supervisado(solo necesitamos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trike="noStrike">
                <a:solidFill>
                  <a:srgbClr val="000000"/>
                </a:solidFill>
                <a:latin typeface="Calibri"/>
                <a:ea typeface="DejaVu Sans"/>
              </a:rPr>
              <a:t>texto,y con internet tenemos abundancia de el)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trike="noStrike">
                <a:solidFill>
                  <a:srgbClr val="000000"/>
                </a:solidFill>
                <a:latin typeface="Calibri"/>
                <a:ea typeface="DejaVu Sans"/>
              </a:rPr>
              <a:t>Aprende representaciones vectoriales de las palabras(el tamaño de los vectores es mucho menor que el tamaño del vocabulario)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trike="noStrike">
                <a:solidFill>
                  <a:srgbClr val="000000"/>
                </a:solidFill>
                <a:latin typeface="Calibri"/>
                <a:ea typeface="DejaVu Sans"/>
              </a:rPr>
              <a:t>Estos vectores no son aleatorios, tienen semántica incrustada(vectores similares,corresponden a palabras similares)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trike="noStrike">
                <a:solidFill>
                  <a:srgbClr val="000000"/>
                </a:solidFill>
                <a:latin typeface="Calibri"/>
                <a:ea typeface="DejaVu Sans"/>
              </a:rPr>
              <a:t>Es posible realizar aritmética y aplicaciones interesantes con los vectores, por ejemplo:</a:t>
            </a:r>
            <a:endParaRPr/>
          </a:p>
          <a:p>
            <a:pPr lvl="1" algn="just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s-GT" strike="noStrike">
                <a:solidFill>
                  <a:srgbClr val="000000"/>
                </a:solidFill>
                <a:latin typeface="Calibri"/>
                <a:ea typeface="DejaVu Sans"/>
              </a:rPr>
              <a:t>Gatito – gato + perro = perrito</a:t>
            </a:r>
            <a:endParaRPr/>
          </a:p>
          <a:p>
            <a:pPr lvl="1" algn="just">
              <a:lnSpc>
                <a:spcPct val="100000"/>
              </a:lnSpc>
              <a:buSzPct val="45000"/>
              <a:buFont typeface="StarSymbol"/>
              <a:buChar char="l"/>
            </a:pPr>
            <a:r>
              <a:rPr lang="es-GT" strike="noStrike">
                <a:solidFill>
                  <a:srgbClr val="000000"/>
                </a:solidFill>
                <a:latin typeface="Calibri"/>
                <a:ea typeface="DejaVu Sans"/>
              </a:rPr>
              <a:t>Rey – hombre + mujer = reina</a:t>
            </a: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endParaRPr/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1008000" y="432000"/>
            <a:ext cx="809208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lang="es-GT" sz="2600" strike="noStrike">
                <a:solidFill>
                  <a:srgbClr val="002060"/>
                </a:solidFill>
                <a:latin typeface="Calibri"/>
                <a:ea typeface="DejaVu Sans"/>
              </a:rPr>
              <a:t>Tips y Técnicas Relacionadas</a:t>
            </a:r>
            <a:endParaRPr/>
          </a:p>
        </p:txBody>
      </p:sp>
      <p:sp>
        <p:nvSpPr>
          <p:cNvPr id="411" name="CustomShape 2"/>
          <p:cNvSpPr/>
          <p:nvPr/>
        </p:nvSpPr>
        <p:spPr>
          <a:xfrm>
            <a:off x="352800" y="1656000"/>
            <a:ext cx="8502840" cy="338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endParaRPr/>
          </a:p>
        </p:txBody>
      </p:sp>
      <p:pic>
        <p:nvPicPr>
          <p:cNvPr id="412" name="" descr=""/>
          <p:cNvPicPr/>
          <p:nvPr/>
        </p:nvPicPr>
        <p:blipFill>
          <a:blip r:embed="rId1"/>
          <a:stretch/>
        </p:blipFill>
        <p:spPr>
          <a:xfrm>
            <a:off x="2016000" y="1080000"/>
            <a:ext cx="5039640" cy="3383640"/>
          </a:xfrm>
          <a:prstGeom prst="rect">
            <a:avLst/>
          </a:prstGeom>
          <a:ln>
            <a:noFill/>
          </a:ln>
        </p:spPr>
      </p:pic>
      <p:sp>
        <p:nvSpPr>
          <p:cNvPr id="413" name="CustomShape 3"/>
          <p:cNvSpPr/>
          <p:nvPr/>
        </p:nvSpPr>
        <p:spPr>
          <a:xfrm>
            <a:off x="3312000" y="4608000"/>
            <a:ext cx="301788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s-GT" strike="noStrike">
                <a:latin typeface="Arial"/>
              </a:rPr>
              <a:t>Créditos:Chris MacCormick </a:t>
            </a:r>
            <a:endParaRPr/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" descr=""/>
          <p:cNvPicPr/>
          <p:nvPr/>
        </p:nvPicPr>
        <p:blipFill>
          <a:blip r:embed="rId1"/>
          <a:stretch/>
        </p:blipFill>
        <p:spPr>
          <a:xfrm>
            <a:off x="1944000" y="1152000"/>
            <a:ext cx="5687640" cy="3383640"/>
          </a:xfrm>
          <a:prstGeom prst="rect">
            <a:avLst/>
          </a:prstGeom>
          <a:ln>
            <a:noFill/>
          </a:ln>
        </p:spPr>
      </p:pic>
      <p:sp>
        <p:nvSpPr>
          <p:cNvPr id="415" name="CustomShape 1"/>
          <p:cNvSpPr/>
          <p:nvPr/>
        </p:nvSpPr>
        <p:spPr>
          <a:xfrm>
            <a:off x="2664000" y="4752000"/>
            <a:ext cx="37375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lang="es-GT" strike="noStrike">
                <a:latin typeface="Arial"/>
              </a:rPr>
              <a:t>Créditos : Google, Tensorflow team</a:t>
            </a:r>
            <a:endParaRPr/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601560" y="433800"/>
            <a:ext cx="809208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lang="es-GT" sz="3600" strike="noStrike">
                <a:solidFill>
                  <a:srgbClr val="002060"/>
                </a:solidFill>
                <a:latin typeface="Calibri"/>
                <a:ea typeface="DejaVu Sans"/>
              </a:rPr>
              <a:t>Word2vec en 2d</a:t>
            </a:r>
            <a:endParaRPr/>
          </a:p>
        </p:txBody>
      </p:sp>
      <p:sp>
        <p:nvSpPr>
          <p:cNvPr id="417" name="CustomShape 2"/>
          <p:cNvSpPr/>
          <p:nvPr/>
        </p:nvSpPr>
        <p:spPr>
          <a:xfrm>
            <a:off x="536760" y="1641240"/>
            <a:ext cx="403884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18" name="CustomShape 3"/>
          <p:cNvSpPr/>
          <p:nvPr/>
        </p:nvSpPr>
        <p:spPr>
          <a:xfrm>
            <a:off x="4572000" y="1641240"/>
            <a:ext cx="404028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9" name="" descr=""/>
          <p:cNvPicPr/>
          <p:nvPr/>
        </p:nvPicPr>
        <p:blipFill>
          <a:blip r:embed="rId1"/>
          <a:stretch/>
        </p:blipFill>
        <p:spPr>
          <a:xfrm>
            <a:off x="968400" y="1338120"/>
            <a:ext cx="7743600" cy="1037880"/>
          </a:xfrm>
          <a:prstGeom prst="rect">
            <a:avLst/>
          </a:prstGeom>
          <a:ln>
            <a:noFill/>
          </a:ln>
        </p:spPr>
      </p:pic>
      <p:sp>
        <p:nvSpPr>
          <p:cNvPr id="420" name="TextShape 4"/>
          <p:cNvSpPr txBox="1"/>
          <p:nvPr/>
        </p:nvSpPr>
        <p:spPr>
          <a:xfrm>
            <a:off x="1944000" y="4104000"/>
            <a:ext cx="53715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s-GT">
                <a:latin typeface="Arial"/>
              </a:rPr>
              <a:t>Ejemplo de wor2vec enbeddings, Credito: Luis Leal</a:t>
            </a:r>
            <a:endParaRPr/>
          </a:p>
        </p:txBody>
      </p:sp>
      <p:pic>
        <p:nvPicPr>
          <p:cNvPr id="421" name="" descr=""/>
          <p:cNvPicPr/>
          <p:nvPr/>
        </p:nvPicPr>
        <p:blipFill>
          <a:blip r:embed="rId2"/>
          <a:stretch/>
        </p:blipFill>
        <p:spPr>
          <a:xfrm>
            <a:off x="3439440" y="2808000"/>
            <a:ext cx="2104560" cy="1037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1008000" y="432000"/>
            <a:ext cx="809208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lang="es-GT" sz="2600" strike="noStrike">
                <a:solidFill>
                  <a:srgbClr val="002060"/>
                </a:solidFill>
                <a:latin typeface="Calibri"/>
                <a:ea typeface="DejaVu Sans"/>
              </a:rPr>
              <a:t>Tips y Técnicas Relacionadas</a:t>
            </a:r>
            <a:endParaRPr/>
          </a:p>
        </p:txBody>
      </p:sp>
      <p:sp>
        <p:nvSpPr>
          <p:cNvPr id="423" name="CustomShape 2"/>
          <p:cNvSpPr/>
          <p:nvPr/>
        </p:nvSpPr>
        <p:spPr>
          <a:xfrm>
            <a:off x="1544760" y="1105200"/>
            <a:ext cx="615888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s-GT" sz="2400" strike="noStrike">
                <a:solidFill>
                  <a:srgbClr val="000000"/>
                </a:solidFill>
                <a:latin typeface="Calibri"/>
                <a:ea typeface="DejaVu Sans"/>
              </a:rPr>
              <a:t>Stemming</a:t>
            </a:r>
            <a:endParaRPr/>
          </a:p>
        </p:txBody>
      </p:sp>
      <p:sp>
        <p:nvSpPr>
          <p:cNvPr id="424" name="CustomShape 3"/>
          <p:cNvSpPr/>
          <p:nvPr/>
        </p:nvSpPr>
        <p:spPr>
          <a:xfrm>
            <a:off x="352800" y="1583640"/>
            <a:ext cx="8502840" cy="20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>
                <a:solidFill>
                  <a:srgbClr val="000000"/>
                </a:solidFill>
                <a:latin typeface="Calibri"/>
                <a:ea typeface="DejaVu Sans"/>
              </a:rPr>
              <a:t>Método para convertir (reducir) palabras derivadas a palabras base.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>
                <a:solidFill>
                  <a:srgbClr val="000000"/>
                </a:solidFill>
                <a:latin typeface="Calibri"/>
                <a:ea typeface="DejaVu Sans"/>
              </a:rPr>
              <a:t>Por ejemplo: discutiendo, discuten, discute → discutir  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>
                <a:solidFill>
                  <a:srgbClr val="000000"/>
                </a:solidFill>
                <a:latin typeface="Calibri"/>
                <a:ea typeface="DejaVu Sans"/>
              </a:rPr>
              <a:t>Usar con precaución!  </a:t>
            </a:r>
            <a:r>
              <a:rPr b="1" lang="es-GT" sz="1600" strike="noStrike">
                <a:solidFill>
                  <a:srgbClr val="000000"/>
                </a:solidFill>
                <a:latin typeface="Calibri"/>
                <a:ea typeface="DejaVu Sans"/>
              </a:rPr>
              <a:t> Puede ayudar pero también puede dañar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>
                <a:solidFill>
                  <a:srgbClr val="000000"/>
                </a:solidFill>
                <a:latin typeface="Calibri"/>
                <a:ea typeface="DejaVu Sans"/>
              </a:rPr>
              <a:t>Podría confundir un error como “universiod”(la intención era  “universo”) y convertirlo a “universidad”</a:t>
            </a:r>
            <a:endParaRPr/>
          </a:p>
        </p:txBody>
      </p:sp>
      <p:pic>
        <p:nvPicPr>
          <p:cNvPr id="425" name="" descr=""/>
          <p:cNvPicPr/>
          <p:nvPr/>
        </p:nvPicPr>
        <p:blipFill>
          <a:blip r:embed="rId1"/>
          <a:stretch/>
        </p:blipFill>
        <p:spPr>
          <a:xfrm>
            <a:off x="3139200" y="2395440"/>
            <a:ext cx="3412800" cy="178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1008000" y="432000"/>
            <a:ext cx="809208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lang="es-GT" sz="2600" strike="noStrike">
                <a:solidFill>
                  <a:srgbClr val="002060"/>
                </a:solidFill>
                <a:latin typeface="Calibri"/>
                <a:ea typeface="DejaVu Sans"/>
              </a:rPr>
              <a:t>Tips y Técnicas Relacionadas</a:t>
            </a:r>
            <a:endParaRPr/>
          </a:p>
        </p:txBody>
      </p:sp>
      <p:sp>
        <p:nvSpPr>
          <p:cNvPr id="427" name="CustomShape 2"/>
          <p:cNvSpPr/>
          <p:nvPr/>
        </p:nvSpPr>
        <p:spPr>
          <a:xfrm>
            <a:off x="1544760" y="1105200"/>
            <a:ext cx="6158880" cy="47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s-GT" sz="2400" strike="noStrike">
                <a:solidFill>
                  <a:srgbClr val="000000"/>
                </a:solidFill>
                <a:latin typeface="Calibri"/>
                <a:ea typeface="DejaVu Sans"/>
              </a:rPr>
              <a:t>Otros</a:t>
            </a:r>
            <a:endParaRPr/>
          </a:p>
        </p:txBody>
      </p:sp>
      <p:sp>
        <p:nvSpPr>
          <p:cNvPr id="428" name="CustomShape 3"/>
          <p:cNvSpPr/>
          <p:nvPr/>
        </p:nvSpPr>
        <p:spPr>
          <a:xfrm>
            <a:off x="352800" y="1583640"/>
            <a:ext cx="8502840" cy="208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>
                <a:solidFill>
                  <a:srgbClr val="000000"/>
                </a:solidFill>
                <a:latin typeface="Calibri"/>
                <a:ea typeface="DejaVu Sans"/>
              </a:rPr>
              <a:t>Case standarization: llevar todo a mayúsculas, o todo a minúsculas.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>
                <a:solidFill>
                  <a:srgbClr val="000000"/>
                </a:solidFill>
                <a:latin typeface="Calibri"/>
                <a:ea typeface="DejaVu Sans"/>
              </a:rPr>
              <a:t>Remover tildes,o bien corregir palabras no tildadas  a su versión correcta con tilde.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>
                <a:solidFill>
                  <a:srgbClr val="000000"/>
                </a:solidFill>
                <a:latin typeface="Calibri"/>
                <a:ea typeface="DejaVu Sans"/>
              </a:rPr>
              <a:t>Mapear a vocabulario estándar a través de sinónimos,por ejemplo: moto -&gt; motocicleta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>
                <a:solidFill>
                  <a:srgbClr val="000000"/>
                </a:solidFill>
                <a:latin typeface="Calibri"/>
                <a:ea typeface="DejaVu Sans"/>
              </a:rPr>
              <a:t>Corregir errores de escritura(o bien ignorarlos) 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>
                <a:solidFill>
                  <a:srgbClr val="000000"/>
                </a:solidFill>
                <a:latin typeface="Calibri"/>
                <a:ea typeface="DejaVu Sans"/>
              </a:rPr>
              <a:t>Eliminar tanto palabras muy frecuentes, como poco frecuentes.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>
                <a:solidFill>
                  <a:srgbClr val="000000"/>
                </a:solidFill>
                <a:latin typeface="Calibri"/>
                <a:ea typeface="DejaVu Sans"/>
              </a:rPr>
              <a:t>La lista es interminable, lo mejor es experimentar ,formular hipótesis y evaluar, data science! </a:t>
            </a:r>
            <a:endParaRPr/>
          </a:p>
        </p:txBody>
      </p:sp>
      <p:pic>
        <p:nvPicPr>
          <p:cNvPr id="429" name="" descr=""/>
          <p:cNvPicPr/>
          <p:nvPr/>
        </p:nvPicPr>
        <p:blipFill>
          <a:blip r:embed="rId1"/>
          <a:stretch/>
        </p:blipFill>
        <p:spPr>
          <a:xfrm>
            <a:off x="3600000" y="3611520"/>
            <a:ext cx="1904760" cy="142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2281320" y="281160"/>
            <a:ext cx="610668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s-GT" sz="3600" strike="noStrike">
                <a:solidFill>
                  <a:srgbClr val="00aacc"/>
                </a:solidFill>
                <a:latin typeface="Calibri"/>
                <a:ea typeface="DejaVu Sans"/>
              </a:rPr>
              <a:t>Procesamiento de Lenguaje Natural</a:t>
            </a:r>
            <a:endParaRPr/>
          </a:p>
        </p:txBody>
      </p:sp>
      <p:sp>
        <p:nvSpPr>
          <p:cNvPr id="348" name="CustomShape 2"/>
          <p:cNvSpPr/>
          <p:nvPr/>
        </p:nvSpPr>
        <p:spPr>
          <a:xfrm>
            <a:off x="2281320" y="1044720"/>
            <a:ext cx="6106680" cy="366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400" strike="noStrike">
                <a:solidFill>
                  <a:srgbClr val="000000"/>
                </a:solidFill>
                <a:latin typeface="Calibri"/>
                <a:ea typeface="DejaVu Sans"/>
              </a:rPr>
              <a:t>Chatbots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400" strike="noStrike">
                <a:solidFill>
                  <a:srgbClr val="000000"/>
                </a:solidFill>
                <a:latin typeface="Calibri"/>
                <a:ea typeface="DejaVu Sans"/>
              </a:rPr>
              <a:t>Traductores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400" strike="noStrike">
                <a:solidFill>
                  <a:srgbClr val="000000"/>
                </a:solidFill>
                <a:latin typeface="Calibri"/>
                <a:ea typeface="DejaVu Sans"/>
              </a:rPr>
              <a:t>Deteccion de Spam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400" strike="noStrike">
                <a:solidFill>
                  <a:srgbClr val="000000"/>
                </a:solidFill>
                <a:latin typeface="Calibri"/>
                <a:ea typeface="DejaVu Sans"/>
              </a:rPr>
              <a:t>Analisis de emociones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400" strike="noStrike">
                <a:solidFill>
                  <a:srgbClr val="000000"/>
                </a:solidFill>
                <a:latin typeface="Calibri"/>
                <a:ea typeface="DejaVu Sans"/>
              </a:rPr>
              <a:t>Muchos mas...</a:t>
            </a:r>
            <a:endParaRPr/>
          </a:p>
        </p:txBody>
      </p:sp>
      <p:pic>
        <p:nvPicPr>
          <p:cNvPr id="349" name="" descr=""/>
          <p:cNvPicPr/>
          <p:nvPr/>
        </p:nvPicPr>
        <p:blipFill>
          <a:blip r:embed="rId1"/>
          <a:stretch/>
        </p:blipFill>
        <p:spPr>
          <a:xfrm>
            <a:off x="6624000" y="1112040"/>
            <a:ext cx="2315520" cy="2343960"/>
          </a:xfrm>
          <a:prstGeom prst="rect">
            <a:avLst/>
          </a:prstGeom>
          <a:ln>
            <a:noFill/>
          </a:ln>
        </p:spPr>
      </p:pic>
      <p:pic>
        <p:nvPicPr>
          <p:cNvPr id="350" name="" descr=""/>
          <p:cNvPicPr/>
          <p:nvPr/>
        </p:nvPicPr>
        <p:blipFill>
          <a:blip r:embed="rId2"/>
          <a:stretch/>
        </p:blipFill>
        <p:spPr>
          <a:xfrm>
            <a:off x="3024000" y="3096000"/>
            <a:ext cx="2891520" cy="1877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2281320" y="281160"/>
            <a:ext cx="610668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s-GT" sz="3600" strike="noStrike">
                <a:solidFill>
                  <a:srgbClr val="00aacc"/>
                </a:solidFill>
                <a:latin typeface="Calibri"/>
                <a:ea typeface="DejaVu Sans"/>
              </a:rPr>
              <a:t>Ejemplo: detección de Spam con ML</a:t>
            </a:r>
            <a:endParaRPr/>
          </a:p>
        </p:txBody>
      </p:sp>
      <p:sp>
        <p:nvSpPr>
          <p:cNvPr id="352" name="CustomShape 2"/>
          <p:cNvSpPr/>
          <p:nvPr/>
        </p:nvSpPr>
        <p:spPr>
          <a:xfrm>
            <a:off x="2281320" y="1044720"/>
            <a:ext cx="6106680" cy="366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One-hot encoding: vocabulario</a:t>
            </a: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
</a:t>
            </a:r>
            <a:endParaRPr/>
          </a:p>
        </p:txBody>
      </p:sp>
      <p:pic>
        <p:nvPicPr>
          <p:cNvPr id="353" name="" descr=""/>
          <p:cNvPicPr/>
          <p:nvPr/>
        </p:nvPicPr>
        <p:blipFill>
          <a:blip r:embed="rId1"/>
          <a:stretch/>
        </p:blipFill>
        <p:spPr>
          <a:xfrm>
            <a:off x="3744000" y="1825200"/>
            <a:ext cx="2592000" cy="982800"/>
          </a:xfrm>
          <a:prstGeom prst="rect">
            <a:avLst/>
          </a:prstGeom>
          <a:ln>
            <a:noFill/>
          </a:ln>
        </p:spPr>
      </p:pic>
      <p:pic>
        <p:nvPicPr>
          <p:cNvPr id="354" name="" descr=""/>
          <p:cNvPicPr/>
          <p:nvPr/>
        </p:nvPicPr>
        <p:blipFill>
          <a:blip r:embed="rId2"/>
          <a:stretch/>
        </p:blipFill>
        <p:spPr>
          <a:xfrm>
            <a:off x="3240000" y="1512000"/>
            <a:ext cx="4176000" cy="3231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2281320" y="281160"/>
            <a:ext cx="610668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s-GT" sz="3600" strike="noStrike">
                <a:solidFill>
                  <a:srgbClr val="00aacc"/>
                </a:solidFill>
                <a:latin typeface="Calibri"/>
                <a:ea typeface="DejaVu Sans"/>
              </a:rPr>
              <a:t>Ejemplo: detección de Spam con ML</a:t>
            </a:r>
            <a:endParaRPr/>
          </a:p>
        </p:txBody>
      </p:sp>
      <p:sp>
        <p:nvSpPr>
          <p:cNvPr id="356" name="CustomShape 2"/>
          <p:cNvSpPr/>
          <p:nvPr/>
        </p:nvSpPr>
        <p:spPr>
          <a:xfrm>
            <a:off x="2281320" y="1044720"/>
            <a:ext cx="6106680" cy="366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Regresión logística: algoritmo de ML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X = palabras(one-hot encoding)</a:t>
            </a:r>
            <a:endParaRPr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 </a:t>
            </a: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Y = probabilidad de ser spam o no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
</a:t>
            </a: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
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Dificultades?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Vocabulario demasiado grande</a:t>
            </a:r>
            <a:endParaRPr/>
          </a:p>
          <a:p>
            <a:pPr lvl="1">
              <a:lnSpc>
                <a:spcPct val="100000"/>
              </a:lnSpc>
              <a:buSzPct val="75000"/>
              <a:buFont typeface="StarSymbol"/>
              <a:buChar char="l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Algoritmo lineal</a:t>
            </a:r>
            <a:endParaRPr/>
          </a:p>
        </p:txBody>
      </p:sp>
      <p:pic>
        <p:nvPicPr>
          <p:cNvPr id="357" name="" descr=""/>
          <p:cNvPicPr/>
          <p:nvPr/>
        </p:nvPicPr>
        <p:blipFill>
          <a:blip r:embed="rId1"/>
          <a:stretch/>
        </p:blipFill>
        <p:spPr>
          <a:xfrm>
            <a:off x="4104000" y="2232000"/>
            <a:ext cx="2592000" cy="98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2281320" y="281160"/>
            <a:ext cx="610668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s-GT" sz="3600" strike="noStrike">
                <a:solidFill>
                  <a:srgbClr val="00aacc"/>
                </a:solidFill>
                <a:latin typeface="Calibri"/>
                <a:ea typeface="DejaVu Sans"/>
              </a:rPr>
              <a:t>Lineal vs No Linear</a:t>
            </a:r>
            <a:endParaRPr/>
          </a:p>
        </p:txBody>
      </p:sp>
      <p:sp>
        <p:nvSpPr>
          <p:cNvPr id="359" name="CustomShape 2"/>
          <p:cNvSpPr/>
          <p:nvPr/>
        </p:nvSpPr>
        <p:spPr>
          <a:xfrm>
            <a:off x="2281320" y="1044720"/>
            <a:ext cx="6106680" cy="366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60" name="" descr=""/>
          <p:cNvPicPr/>
          <p:nvPr/>
        </p:nvPicPr>
        <p:blipFill>
          <a:blip r:embed="rId1"/>
          <a:stretch/>
        </p:blipFill>
        <p:spPr>
          <a:xfrm>
            <a:off x="2344320" y="1414800"/>
            <a:ext cx="2623680" cy="1897200"/>
          </a:xfrm>
          <a:prstGeom prst="rect">
            <a:avLst/>
          </a:prstGeom>
          <a:ln>
            <a:noFill/>
          </a:ln>
        </p:spPr>
      </p:pic>
      <p:pic>
        <p:nvPicPr>
          <p:cNvPr id="361" name="" descr=""/>
          <p:cNvPicPr/>
          <p:nvPr/>
        </p:nvPicPr>
        <p:blipFill>
          <a:blip r:embed="rId2"/>
          <a:stretch/>
        </p:blipFill>
        <p:spPr>
          <a:xfrm>
            <a:off x="5904000" y="1368000"/>
            <a:ext cx="2736000" cy="1893240"/>
          </a:xfrm>
          <a:prstGeom prst="rect">
            <a:avLst/>
          </a:prstGeom>
          <a:ln>
            <a:noFill/>
          </a:ln>
        </p:spPr>
      </p:pic>
      <p:sp>
        <p:nvSpPr>
          <p:cNvPr id="362" name="TextShape 3"/>
          <p:cNvSpPr txBox="1"/>
          <p:nvPr/>
        </p:nvSpPr>
        <p:spPr>
          <a:xfrm>
            <a:off x="2410920" y="3456000"/>
            <a:ext cx="2485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s-GT">
                <a:latin typeface="Arial"/>
              </a:rPr>
              <a:t>Linealmente separable</a:t>
            </a:r>
            <a:endParaRPr/>
          </a:p>
        </p:txBody>
      </p:sp>
      <p:sp>
        <p:nvSpPr>
          <p:cNvPr id="363" name="TextShape 4"/>
          <p:cNvSpPr txBox="1"/>
          <p:nvPr/>
        </p:nvSpPr>
        <p:spPr>
          <a:xfrm>
            <a:off x="5803920" y="3397680"/>
            <a:ext cx="276408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s-GT">
                <a:latin typeface="Arial"/>
              </a:rPr>
              <a:t>No linealmente separable</a:t>
            </a:r>
            <a:endParaRPr/>
          </a:p>
        </p:txBody>
      </p:sp>
      <p:sp>
        <p:nvSpPr>
          <p:cNvPr id="364" name="TextShape 5"/>
          <p:cNvSpPr txBox="1"/>
          <p:nvPr/>
        </p:nvSpPr>
        <p:spPr>
          <a:xfrm>
            <a:off x="4032000" y="3960000"/>
            <a:ext cx="24498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s-GT">
                <a:latin typeface="Arial"/>
              </a:rPr>
              <a:t>Créditos: Luis Serrano</a:t>
            </a:r>
            <a:endParaRPr/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2281320" y="281160"/>
            <a:ext cx="610668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s-GT" sz="3600" strike="noStrike">
                <a:solidFill>
                  <a:srgbClr val="00aacc"/>
                </a:solidFill>
                <a:latin typeface="Calibri"/>
                <a:ea typeface="DejaVu Sans"/>
              </a:rPr>
              <a:t>Ejemplo: Análisis de emoción</a:t>
            </a:r>
            <a:endParaRPr/>
          </a:p>
        </p:txBody>
      </p:sp>
      <p:sp>
        <p:nvSpPr>
          <p:cNvPr id="366" name="CustomShape 2"/>
          <p:cNvSpPr/>
          <p:nvPr/>
        </p:nvSpPr>
        <p:spPr>
          <a:xfrm>
            <a:off x="2281320" y="1044720"/>
            <a:ext cx="6106680" cy="366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7" name="TextShape 3"/>
          <p:cNvSpPr txBox="1"/>
          <p:nvPr/>
        </p:nvSpPr>
        <p:spPr>
          <a:xfrm>
            <a:off x="2104920" y="1080000"/>
            <a:ext cx="7015320" cy="2270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>
              <a:buSzPct val="45000"/>
              <a:buFont typeface="StarSymbol"/>
              <a:buChar char=""/>
            </a:pPr>
            <a:r>
              <a:rPr lang="es-GT" sz="1700">
                <a:latin typeface="Arial"/>
              </a:rPr>
              <a:t>Identificar a partir del texto escrito por una persona, sus emociones o</a:t>
            </a:r>
            <a:r>
              <a:rPr lang="es-GT" sz="1700">
                <a:latin typeface="Arial"/>
              </a:rPr>
              <a:t>
</a:t>
            </a:r>
            <a:r>
              <a:rPr lang="es-GT" sz="1700">
                <a:latin typeface="Arial"/>
              </a:rPr>
              <a:t>actitud: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s-GT" sz="1700">
                <a:latin typeface="Arial"/>
              </a:rPr>
              <a:t>Comentario positivo vs negativo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s-GT" sz="1700">
                <a:latin typeface="Arial"/>
              </a:rPr>
              <a:t>Ofensivo/no ofensivo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s-GT" sz="1700">
                <a:latin typeface="Arial"/>
              </a:rPr>
              <a:t>Le agrada/no le agrada</a:t>
            </a:r>
            <a:endParaRPr/>
          </a:p>
          <a:p>
            <a:pPr lvl="1">
              <a:buSzPct val="45000"/>
              <a:buFont typeface="StarSymbol"/>
              <a:buChar char=""/>
            </a:pPr>
            <a:r>
              <a:rPr lang="es-GT" sz="1700">
                <a:latin typeface="Arial"/>
              </a:rPr>
              <a:t>Triste/feliz</a:t>
            </a:r>
            <a:endParaRPr/>
          </a:p>
          <a:p>
            <a:pPr>
              <a:buSzPct val="45000"/>
              <a:buFont typeface="StarSymbol"/>
              <a:buChar char=""/>
            </a:pPr>
            <a:r>
              <a:rPr lang="es-GT" sz="1700">
                <a:latin typeface="Arial"/>
              </a:rPr>
              <a:t>Cuando escribes un comentario a un producto en Amazon, su</a:t>
            </a:r>
            <a:r>
              <a:rPr lang="es-GT" sz="1700">
                <a:latin typeface="Arial"/>
              </a:rPr>
              <a:t>
</a:t>
            </a:r>
            <a:r>
              <a:rPr lang="es-GT" sz="1700">
                <a:latin typeface="Arial"/>
              </a:rPr>
              <a:t>sistema de IA sabe si tu comentario es positivo o no solo a partir</a:t>
            </a:r>
            <a:r>
              <a:rPr lang="es-GT" sz="1700">
                <a:latin typeface="Arial"/>
              </a:rPr>
              <a:t>
</a:t>
            </a:r>
            <a:r>
              <a:rPr lang="es-GT" sz="1700">
                <a:latin typeface="Arial"/>
              </a:rPr>
              <a:t>del texto.  </a:t>
            </a:r>
            <a:endParaRPr/>
          </a:p>
        </p:txBody>
      </p:sp>
      <p:sp>
        <p:nvSpPr>
          <p:cNvPr id="368" name="TextShape 4"/>
          <p:cNvSpPr txBox="1"/>
          <p:nvPr/>
        </p:nvSpPr>
        <p:spPr>
          <a:xfrm>
            <a:off x="2232000" y="2520000"/>
            <a:ext cx="180720" cy="346320"/>
          </a:xfrm>
          <a:prstGeom prst="rect">
            <a:avLst/>
          </a:prstGeom>
          <a:noFill/>
          <a:ln>
            <a:noFill/>
          </a:ln>
        </p:spPr>
      </p:sp>
      <p:pic>
        <p:nvPicPr>
          <p:cNvPr id="369" name="" descr=""/>
          <p:cNvPicPr/>
          <p:nvPr/>
        </p:nvPicPr>
        <p:blipFill>
          <a:blip r:embed="rId1"/>
          <a:stretch/>
        </p:blipFill>
        <p:spPr>
          <a:xfrm>
            <a:off x="3672000" y="3168000"/>
            <a:ext cx="4104000" cy="1056960"/>
          </a:xfrm>
          <a:prstGeom prst="rect">
            <a:avLst/>
          </a:prstGeom>
          <a:ln>
            <a:noFill/>
          </a:ln>
        </p:spPr>
      </p:pic>
      <p:sp>
        <p:nvSpPr>
          <p:cNvPr id="370" name="TextShape 5"/>
          <p:cNvSpPr txBox="1"/>
          <p:nvPr/>
        </p:nvSpPr>
        <p:spPr>
          <a:xfrm>
            <a:off x="4320000" y="4304880"/>
            <a:ext cx="252000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s-GT">
                <a:latin typeface="Arial"/>
              </a:rPr>
              <a:t>Creditos: Michel Bruley</a:t>
            </a:r>
            <a:endParaRPr/>
          </a:p>
        </p:txBody>
      </p:sp>
      <p:sp>
        <p:nvSpPr>
          <p:cNvPr id="371" name="TextShape 6"/>
          <p:cNvSpPr txBox="1"/>
          <p:nvPr/>
        </p:nvSpPr>
        <p:spPr>
          <a:xfrm>
            <a:off x="3240000" y="4680000"/>
            <a:ext cx="4849200" cy="42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lang="es-GT">
                <a:latin typeface="Arial"/>
              </a:rPr>
              <a:t>Ejemplo en Python. Creditos: Luis Leal</a:t>
            </a:r>
            <a:endParaRPr/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2281320" y="281160"/>
            <a:ext cx="610668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s-GT" sz="3600" strike="noStrike">
                <a:solidFill>
                  <a:srgbClr val="00aacc"/>
                </a:solidFill>
                <a:latin typeface="Calibri"/>
                <a:ea typeface="DejaVu Sans"/>
              </a:rPr>
              <a:t>Deep learning y redes neuronales</a:t>
            </a:r>
            <a:endParaRPr/>
          </a:p>
        </p:txBody>
      </p:sp>
      <p:sp>
        <p:nvSpPr>
          <p:cNvPr id="373" name="CustomShape 2"/>
          <p:cNvSpPr/>
          <p:nvPr/>
        </p:nvSpPr>
        <p:spPr>
          <a:xfrm>
            <a:off x="2281320" y="1044720"/>
            <a:ext cx="6106680" cy="366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es-GT" sz="2400" strike="noStrike">
                <a:solidFill>
                  <a:srgbClr val="000000"/>
                </a:solidFill>
                <a:latin typeface="Calibri"/>
                <a:ea typeface="DejaVu Sans"/>
              </a:rPr>
              <a:t>Pueden representar relaciones semánticas jerárquicas en datos.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r>
              <a:rPr lang="es-GT" sz="2400" strike="noStrike">
                <a:solidFill>
                  <a:srgbClr val="000000"/>
                </a:solidFill>
                <a:latin typeface="Calibri"/>
                <a:ea typeface="DejaVu Sans"/>
              </a:rPr>
              <a:t>Pueden aproximar funciones no lineales complejas.</a:t>
            </a:r>
            <a:endParaRPr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/>
          </a:p>
        </p:txBody>
      </p:sp>
      <p:pic>
        <p:nvPicPr>
          <p:cNvPr id="374" name="" descr=""/>
          <p:cNvPicPr/>
          <p:nvPr/>
        </p:nvPicPr>
        <p:blipFill>
          <a:blip r:embed="rId1"/>
          <a:stretch/>
        </p:blipFill>
        <p:spPr>
          <a:xfrm>
            <a:off x="2520000" y="3168000"/>
            <a:ext cx="1800000" cy="1008000"/>
          </a:xfrm>
          <a:prstGeom prst="rect">
            <a:avLst/>
          </a:prstGeom>
          <a:ln>
            <a:noFill/>
          </a:ln>
        </p:spPr>
      </p:pic>
      <p:pic>
        <p:nvPicPr>
          <p:cNvPr id="375" name="" descr=""/>
          <p:cNvPicPr/>
          <p:nvPr/>
        </p:nvPicPr>
        <p:blipFill>
          <a:blip r:embed="rId2"/>
          <a:stretch/>
        </p:blipFill>
        <p:spPr>
          <a:xfrm>
            <a:off x="5256000" y="2520000"/>
            <a:ext cx="3240000" cy="2350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2281320" y="281160"/>
            <a:ext cx="610668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lang="es-GT" sz="3200" strike="noStrike">
                <a:solidFill>
                  <a:srgbClr val="00aacc"/>
                </a:solidFill>
                <a:latin typeface="Calibri"/>
                <a:ea typeface="DejaVu Sans"/>
              </a:rPr>
              <a:t>Ejemplo:Análisis de emoción con DL</a:t>
            </a:r>
            <a:endParaRPr/>
          </a:p>
        </p:txBody>
      </p:sp>
      <p:pic>
        <p:nvPicPr>
          <p:cNvPr id="377" name="" descr=""/>
          <p:cNvPicPr/>
          <p:nvPr/>
        </p:nvPicPr>
        <p:blipFill>
          <a:blip r:embed="rId1"/>
          <a:stretch/>
        </p:blipFill>
        <p:spPr>
          <a:xfrm>
            <a:off x="3888000" y="1072800"/>
            <a:ext cx="3528000" cy="2167200"/>
          </a:xfrm>
          <a:prstGeom prst="rect">
            <a:avLst/>
          </a:prstGeom>
          <a:ln>
            <a:noFill/>
          </a:ln>
        </p:spPr>
      </p:pic>
      <p:pic>
        <p:nvPicPr>
          <p:cNvPr id="378" name="" descr=""/>
          <p:cNvPicPr/>
          <p:nvPr/>
        </p:nvPicPr>
        <p:blipFill>
          <a:blip r:embed="rId2"/>
          <a:stretch/>
        </p:blipFill>
        <p:spPr>
          <a:xfrm>
            <a:off x="4032000" y="3326400"/>
            <a:ext cx="3600000" cy="1713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